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4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05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2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1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0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with Border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57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8" name="Line"/>
          <p:cNvSpPr/>
          <p:nvPr/>
        </p:nvSpPr>
        <p:spPr>
          <a:xfrm>
            <a:off x="-198004" y="2822575"/>
            <a:ext cx="25096145" cy="0"/>
          </a:xfrm>
          <a:prstGeom prst="line">
            <a:avLst/>
          </a:prstGeom>
          <a:ln w="50800">
            <a:solidFill>
              <a:srgbClr val="C0C0C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2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3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with Border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2" name="Line"/>
          <p:cNvSpPr/>
          <p:nvPr/>
        </p:nvSpPr>
        <p:spPr>
          <a:xfrm>
            <a:off x="-198004" y="2822575"/>
            <a:ext cx="25096145" cy="0"/>
          </a:xfrm>
          <a:prstGeom prst="line">
            <a:avLst/>
          </a:prstGeom>
          <a:ln w="50800">
            <a:solidFill>
              <a:srgbClr val="C0C0C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" name="Subtitle"/>
          <p:cNvSpPr txBox="1"/>
          <p:nvPr>
            <p:ph type="body" sz="quarter" idx="21"/>
          </p:nvPr>
        </p:nvSpPr>
        <p:spPr>
          <a:xfrm>
            <a:off x="1206500" y="3122135"/>
            <a:ext cx="21971000" cy="85221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sz="4200"/>
            </a:lvl1pPr>
          </a:lstStyle>
          <a:p>
            <a:pPr/>
            <a:r>
              <a:t>Subtitle</a:t>
            </a:r>
          </a:p>
        </p:txBody>
      </p:sp>
      <p:sp>
        <p:nvSpPr>
          <p:cNvPr id="44" name="Body Level One…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Title"/>
          <p:cNvSpPr txBox="1"/>
          <p:nvPr>
            <p:ph type="title" hasCustomPrompt="1"/>
          </p:nvPr>
        </p:nvSpPr>
        <p:spPr>
          <a:xfrm>
            <a:off x="1206500" y="1079500"/>
            <a:ext cx="14678283" cy="1433163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53" name="Line"/>
          <p:cNvSpPr/>
          <p:nvPr/>
        </p:nvSpPr>
        <p:spPr>
          <a:xfrm>
            <a:off x="-198004" y="2822575"/>
            <a:ext cx="25096145" cy="0"/>
          </a:xfrm>
          <a:prstGeom prst="line">
            <a:avLst/>
          </a:prstGeom>
          <a:ln w="50800">
            <a:solidFill>
              <a:srgbClr val="C0C0C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4" name="Activity: [Name]…"/>
          <p:cNvSpPr txBox="1"/>
          <p:nvPr>
            <p:ph type="body" sz="quarter" idx="21"/>
          </p:nvPr>
        </p:nvSpPr>
        <p:spPr>
          <a:xfrm>
            <a:off x="16243684" y="1079500"/>
            <a:ext cx="7618122" cy="1433163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[Name]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[Time]</a:t>
            </a:r>
          </a:p>
        </p:txBody>
      </p:sp>
      <p:sp>
        <p:nvSpPr>
          <p:cNvPr id="55" name="Assignment:"/>
          <p:cNvSpPr txBox="1"/>
          <p:nvPr>
            <p:ph type="body" sz="quarter" idx="22"/>
          </p:nvPr>
        </p:nvSpPr>
        <p:spPr>
          <a:xfrm>
            <a:off x="1364568" y="3132487"/>
            <a:ext cx="21971001" cy="85221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sz="4200"/>
            </a:lvl1pPr>
          </a:lstStyle>
          <a:p>
            <a:pPr/>
            <a:r>
              <a:t>Assignment:</a:t>
            </a:r>
          </a:p>
        </p:txBody>
      </p:sp>
      <p:sp>
        <p:nvSpPr>
          <p:cNvPr id="56" name="Best practices:"/>
          <p:cNvSpPr txBox="1"/>
          <p:nvPr>
            <p:ph type="body" sz="quarter" idx="23"/>
          </p:nvPr>
        </p:nvSpPr>
        <p:spPr>
          <a:xfrm>
            <a:off x="1364568" y="6697767"/>
            <a:ext cx="21971001" cy="9303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b="1" spc="-84" sz="4200"/>
            </a:lvl1pPr>
          </a:lstStyle>
          <a:p>
            <a:pPr/>
            <a:r>
              <a:t>Best practices:</a:t>
            </a:r>
          </a:p>
        </p:txBody>
      </p:sp>
      <p:sp>
        <p:nvSpPr>
          <p:cNvPr id="57" name="Bullet One"/>
          <p:cNvSpPr txBox="1"/>
          <p:nvPr>
            <p:ph type="body" sz="half" idx="24"/>
          </p:nvPr>
        </p:nvSpPr>
        <p:spPr>
          <a:xfrm>
            <a:off x="1364568" y="7813785"/>
            <a:ext cx="21971001" cy="476962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Bullet One</a:t>
            </a:r>
          </a:p>
        </p:txBody>
      </p:sp>
      <p:sp>
        <p:nvSpPr>
          <p:cNvPr id="58" name="Bullet One"/>
          <p:cNvSpPr txBox="1"/>
          <p:nvPr>
            <p:ph type="body" sz="quarter" idx="25"/>
          </p:nvPr>
        </p:nvSpPr>
        <p:spPr>
          <a:xfrm>
            <a:off x="1364568" y="4258856"/>
            <a:ext cx="21971001" cy="184792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Bullet One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5" name="Bowl of pappardelle pasta with parsley butter, roasted hazelnuts, and shaved parmesan cheese"/>
          <p:cNvSpPr/>
          <p:nvPr>
            <p:ph type="pic" sz="half" idx="21"/>
          </p:nvPr>
        </p:nvSpPr>
        <p:spPr>
          <a:xfrm>
            <a:off x="14078244" y="2221956"/>
            <a:ext cx="9167747" cy="12223662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6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7" name="Line"/>
          <p:cNvSpPr/>
          <p:nvPr/>
        </p:nvSpPr>
        <p:spPr>
          <a:xfrm>
            <a:off x="-198004" y="2822575"/>
            <a:ext cx="25096145" cy="0"/>
          </a:xfrm>
          <a:prstGeom prst="line">
            <a:avLst/>
          </a:prstGeom>
          <a:ln w="50800">
            <a:solidFill>
              <a:srgbClr val="C0C0C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8" name="Assignment:"/>
          <p:cNvSpPr txBox="1"/>
          <p:nvPr>
            <p:ph type="body" sz="quarter" idx="22"/>
          </p:nvPr>
        </p:nvSpPr>
        <p:spPr>
          <a:xfrm>
            <a:off x="1206500" y="3130550"/>
            <a:ext cx="21971000" cy="85221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sz="4200"/>
            </a:lvl1pPr>
          </a:lstStyle>
          <a:p>
            <a:pPr/>
            <a:r>
              <a:t>Assignment:</a:t>
            </a:r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95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5493"/>
            </a:gs>
            <a:gs pos="100000">
              <a:srgbClr val="C0C0C0"/>
            </a:gs>
          </a:gsLst>
          <a:lin ang="4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g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getbootstrap.com/" TargetMode="External"/><Relationship Id="rId3" Type="http://schemas.openxmlformats.org/officeDocument/2006/relationships/image" Target="../media/image2.jpeg"/><Relationship Id="rId4" Type="http://schemas.openxmlformats.org/officeDocument/2006/relationships/image" Target="../media/image1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hris Human ©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Chris Human ©2023</a:t>
            </a:r>
          </a:p>
        </p:txBody>
      </p:sp>
      <p:sp>
        <p:nvSpPr>
          <p:cNvPr id="169" name="More Grid and Bootstrap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More Grid and Bootstrap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48" r="0" b="148"/>
          <a:stretch>
            <a:fillRect/>
          </a:stretch>
        </p:blipFill>
        <p:spPr>
          <a:xfrm>
            <a:off x="7179071" y="3504075"/>
            <a:ext cx="10043184" cy="9550834"/>
          </a:xfrm>
          <a:prstGeom prst="rect">
            <a:avLst/>
          </a:prstGeom>
        </p:spPr>
      </p:pic>
      <p:sp>
        <p:nvSpPr>
          <p:cNvPr id="198" name="Design - Rows"/>
          <p:cNvSpPr txBox="1"/>
          <p:nvPr>
            <p:ph type="title"/>
          </p:nvPr>
        </p:nvSpPr>
        <p:spPr>
          <a:xfrm>
            <a:off x="1206500" y="1079500"/>
            <a:ext cx="14810089" cy="1435100"/>
          </a:xfrm>
          <a:prstGeom prst="rect">
            <a:avLst/>
          </a:prstGeom>
        </p:spPr>
        <p:txBody>
          <a:bodyPr/>
          <a:lstStyle/>
          <a:p>
            <a:pPr/>
            <a:r>
              <a:t>Design - Rows</a:t>
            </a:r>
          </a:p>
        </p:txBody>
      </p:sp>
      <p:grpSp>
        <p:nvGrpSpPr>
          <p:cNvPr id="204" name="Group"/>
          <p:cNvGrpSpPr/>
          <p:nvPr/>
        </p:nvGrpSpPr>
        <p:grpSpPr>
          <a:xfrm>
            <a:off x="8179558" y="4648911"/>
            <a:ext cx="8284810" cy="6870029"/>
            <a:chOff x="0" y="0"/>
            <a:chExt cx="8284809" cy="6870028"/>
          </a:xfrm>
        </p:grpSpPr>
        <p:sp>
          <p:nvSpPr>
            <p:cNvPr id="199" name="Rectangle 1"/>
            <p:cNvSpPr/>
            <p:nvPr/>
          </p:nvSpPr>
          <p:spPr>
            <a:xfrm>
              <a:off x="0" y="0"/>
              <a:ext cx="8228598" cy="822190"/>
            </a:xfrm>
            <a:prstGeom prst="rect">
              <a:avLst/>
            </a:prstGeom>
            <a:solidFill>
              <a:srgbClr val="C0504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0" name="Rectangle 1"/>
            <p:cNvSpPr/>
            <p:nvPr/>
          </p:nvSpPr>
          <p:spPr>
            <a:xfrm>
              <a:off x="56212" y="960488"/>
              <a:ext cx="8170029" cy="1341873"/>
            </a:xfrm>
            <a:prstGeom prst="rect">
              <a:avLst/>
            </a:prstGeom>
            <a:solidFill>
              <a:srgbClr val="C0504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1" name="Rectangle 1"/>
            <p:cNvSpPr/>
            <p:nvPr/>
          </p:nvSpPr>
          <p:spPr>
            <a:xfrm>
              <a:off x="56212" y="4047983"/>
              <a:ext cx="8228598" cy="1341873"/>
            </a:xfrm>
            <a:prstGeom prst="rect">
              <a:avLst/>
            </a:prstGeom>
            <a:solidFill>
              <a:srgbClr val="C0504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2" name="Rectangle 1"/>
            <p:cNvSpPr/>
            <p:nvPr/>
          </p:nvSpPr>
          <p:spPr>
            <a:xfrm>
              <a:off x="56212" y="2440659"/>
              <a:ext cx="8228598" cy="1469026"/>
            </a:xfrm>
            <a:prstGeom prst="rect">
              <a:avLst/>
            </a:prstGeom>
            <a:solidFill>
              <a:srgbClr val="C0504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3" name="Rectangle 1"/>
            <p:cNvSpPr/>
            <p:nvPr/>
          </p:nvSpPr>
          <p:spPr>
            <a:xfrm>
              <a:off x="26927" y="5528155"/>
              <a:ext cx="8228598" cy="1341874"/>
            </a:xfrm>
            <a:prstGeom prst="rect">
              <a:avLst/>
            </a:prstGeom>
            <a:solidFill>
              <a:srgbClr val="C0504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48" r="0" b="148"/>
          <a:stretch>
            <a:fillRect/>
          </a:stretch>
        </p:blipFill>
        <p:spPr>
          <a:xfrm>
            <a:off x="7179071" y="3504075"/>
            <a:ext cx="10043184" cy="9550834"/>
          </a:xfrm>
          <a:prstGeom prst="rect">
            <a:avLst/>
          </a:prstGeom>
        </p:spPr>
      </p:pic>
      <p:sp>
        <p:nvSpPr>
          <p:cNvPr id="207" name="Design - Columns"/>
          <p:cNvSpPr txBox="1"/>
          <p:nvPr>
            <p:ph type="title"/>
          </p:nvPr>
        </p:nvSpPr>
        <p:spPr>
          <a:xfrm>
            <a:off x="1206500" y="1079500"/>
            <a:ext cx="14810089" cy="1435100"/>
          </a:xfrm>
          <a:prstGeom prst="rect">
            <a:avLst/>
          </a:prstGeom>
        </p:spPr>
        <p:txBody>
          <a:bodyPr/>
          <a:lstStyle/>
          <a:p>
            <a:pPr/>
            <a:r>
              <a:t>Design - Columns</a:t>
            </a:r>
          </a:p>
        </p:txBody>
      </p:sp>
      <p:grpSp>
        <p:nvGrpSpPr>
          <p:cNvPr id="213" name="Group"/>
          <p:cNvGrpSpPr/>
          <p:nvPr/>
        </p:nvGrpSpPr>
        <p:grpSpPr>
          <a:xfrm>
            <a:off x="8179558" y="4648911"/>
            <a:ext cx="8284810" cy="6870029"/>
            <a:chOff x="0" y="0"/>
            <a:chExt cx="8284809" cy="6870028"/>
          </a:xfrm>
        </p:grpSpPr>
        <p:sp>
          <p:nvSpPr>
            <p:cNvPr id="208" name="Rectangle 1"/>
            <p:cNvSpPr/>
            <p:nvPr/>
          </p:nvSpPr>
          <p:spPr>
            <a:xfrm>
              <a:off x="0" y="0"/>
              <a:ext cx="8228598" cy="822190"/>
            </a:xfrm>
            <a:prstGeom prst="rect">
              <a:avLst/>
            </a:prstGeom>
            <a:solidFill>
              <a:srgbClr val="C0504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9" name="Rectangle 1"/>
            <p:cNvSpPr/>
            <p:nvPr/>
          </p:nvSpPr>
          <p:spPr>
            <a:xfrm>
              <a:off x="56212" y="960488"/>
              <a:ext cx="8170029" cy="1341873"/>
            </a:xfrm>
            <a:prstGeom prst="rect">
              <a:avLst/>
            </a:prstGeom>
            <a:solidFill>
              <a:srgbClr val="C0504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0" name="Rectangle 1"/>
            <p:cNvSpPr/>
            <p:nvPr/>
          </p:nvSpPr>
          <p:spPr>
            <a:xfrm>
              <a:off x="56212" y="4047983"/>
              <a:ext cx="8228598" cy="1341873"/>
            </a:xfrm>
            <a:prstGeom prst="rect">
              <a:avLst/>
            </a:prstGeom>
            <a:solidFill>
              <a:srgbClr val="C0504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1" name="Rectangle 1"/>
            <p:cNvSpPr/>
            <p:nvPr/>
          </p:nvSpPr>
          <p:spPr>
            <a:xfrm>
              <a:off x="56212" y="2440659"/>
              <a:ext cx="8228598" cy="1469026"/>
            </a:xfrm>
            <a:prstGeom prst="rect">
              <a:avLst/>
            </a:prstGeom>
            <a:solidFill>
              <a:srgbClr val="C0504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2" name="Rectangle 1"/>
            <p:cNvSpPr/>
            <p:nvPr/>
          </p:nvSpPr>
          <p:spPr>
            <a:xfrm>
              <a:off x="26927" y="5528155"/>
              <a:ext cx="8228598" cy="1341874"/>
            </a:xfrm>
            <a:prstGeom prst="rect">
              <a:avLst/>
            </a:prstGeom>
            <a:solidFill>
              <a:srgbClr val="C0504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214" name="Rectangle 17"/>
          <p:cNvSpPr/>
          <p:nvPr/>
        </p:nvSpPr>
        <p:spPr>
          <a:xfrm>
            <a:off x="8166560" y="4632365"/>
            <a:ext cx="8189206" cy="826945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5" name="Rectangle 17"/>
          <p:cNvSpPr/>
          <p:nvPr/>
        </p:nvSpPr>
        <p:spPr>
          <a:xfrm>
            <a:off x="8194665" y="5607476"/>
            <a:ext cx="8310807" cy="133723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6" name="Rectangle 17"/>
          <p:cNvSpPr/>
          <p:nvPr/>
        </p:nvSpPr>
        <p:spPr>
          <a:xfrm>
            <a:off x="13478288" y="7092881"/>
            <a:ext cx="829098" cy="1381067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7" name="Rectangle 17"/>
          <p:cNvSpPr/>
          <p:nvPr/>
        </p:nvSpPr>
        <p:spPr>
          <a:xfrm>
            <a:off x="15574475" y="7092881"/>
            <a:ext cx="955546" cy="1381067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8" name="Rectangle 17"/>
          <p:cNvSpPr/>
          <p:nvPr/>
        </p:nvSpPr>
        <p:spPr>
          <a:xfrm>
            <a:off x="14463158" y="7092881"/>
            <a:ext cx="955545" cy="1381067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9" name="Rectangle 17"/>
          <p:cNvSpPr/>
          <p:nvPr/>
        </p:nvSpPr>
        <p:spPr>
          <a:xfrm>
            <a:off x="12493419" y="7092881"/>
            <a:ext cx="829097" cy="1381067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0" name="Rectangle 17"/>
          <p:cNvSpPr/>
          <p:nvPr/>
        </p:nvSpPr>
        <p:spPr>
          <a:xfrm>
            <a:off x="11382101" y="7092881"/>
            <a:ext cx="829098" cy="1381067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1" name="Rectangle 17"/>
          <p:cNvSpPr/>
          <p:nvPr/>
        </p:nvSpPr>
        <p:spPr>
          <a:xfrm>
            <a:off x="10373694" y="7092881"/>
            <a:ext cx="829097" cy="1381067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2" name="Rectangle 17"/>
          <p:cNvSpPr/>
          <p:nvPr/>
        </p:nvSpPr>
        <p:spPr>
          <a:xfrm>
            <a:off x="9285914" y="7092881"/>
            <a:ext cx="829098" cy="1381067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3" name="Rectangle 17"/>
          <p:cNvSpPr/>
          <p:nvPr/>
        </p:nvSpPr>
        <p:spPr>
          <a:xfrm>
            <a:off x="8301045" y="7092881"/>
            <a:ext cx="829097" cy="1381067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4" name="Rectangle 17"/>
          <p:cNvSpPr/>
          <p:nvPr/>
        </p:nvSpPr>
        <p:spPr>
          <a:xfrm>
            <a:off x="8301045" y="8740632"/>
            <a:ext cx="1803660" cy="133723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5" name="Rectangle 17"/>
          <p:cNvSpPr/>
          <p:nvPr/>
        </p:nvSpPr>
        <p:spPr>
          <a:xfrm>
            <a:off x="10358229" y="8740632"/>
            <a:ext cx="1803660" cy="133723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6" name="Rectangle 17"/>
          <p:cNvSpPr/>
          <p:nvPr/>
        </p:nvSpPr>
        <p:spPr>
          <a:xfrm>
            <a:off x="12415413" y="8740632"/>
            <a:ext cx="1803660" cy="133723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7" name="Rectangle 17"/>
          <p:cNvSpPr/>
          <p:nvPr/>
        </p:nvSpPr>
        <p:spPr>
          <a:xfrm>
            <a:off x="14472596" y="8740632"/>
            <a:ext cx="1803660" cy="133723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8" name="Rectangle 17"/>
          <p:cNvSpPr/>
          <p:nvPr/>
        </p:nvSpPr>
        <p:spPr>
          <a:xfrm>
            <a:off x="8301045" y="10212911"/>
            <a:ext cx="3874347" cy="133723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9" name="Rectangle 17"/>
          <p:cNvSpPr/>
          <p:nvPr/>
        </p:nvSpPr>
        <p:spPr>
          <a:xfrm>
            <a:off x="12376148" y="10212911"/>
            <a:ext cx="3874347" cy="133723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Now, let’s make it more challenging…"/>
          <p:cNvSpPr txBox="1"/>
          <p:nvPr>
            <p:ph type="body" sz="quarter" idx="1"/>
          </p:nvPr>
        </p:nvSpPr>
        <p:spPr>
          <a:xfrm>
            <a:off x="4244348" y="5467868"/>
            <a:ext cx="15895304" cy="2780264"/>
          </a:xfrm>
          <a:prstGeom prst="rect">
            <a:avLst/>
          </a:prstGeom>
        </p:spPr>
        <p:txBody>
          <a:bodyPr/>
          <a:lstStyle>
            <a:lvl1pPr defTabSz="2023821">
              <a:defRPr spc="-192" sz="9628"/>
            </a:lvl1pPr>
          </a:lstStyle>
          <a:p>
            <a:pPr/>
            <a:r>
              <a:t>Now, let’s make it more challenging…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48" r="0" b="148"/>
          <a:stretch>
            <a:fillRect/>
          </a:stretch>
        </p:blipFill>
        <p:spPr>
          <a:xfrm>
            <a:off x="7179071" y="3504075"/>
            <a:ext cx="10043184" cy="9550834"/>
          </a:xfrm>
          <a:prstGeom prst="rect">
            <a:avLst/>
          </a:prstGeom>
        </p:spPr>
      </p:pic>
      <p:sp>
        <p:nvSpPr>
          <p:cNvPr id="234" name="Web Design Fundamentally = Wireframes"/>
          <p:cNvSpPr txBox="1"/>
          <p:nvPr>
            <p:ph type="title"/>
          </p:nvPr>
        </p:nvSpPr>
        <p:spPr>
          <a:xfrm>
            <a:off x="1206500" y="1079500"/>
            <a:ext cx="14810089" cy="1435100"/>
          </a:xfrm>
          <a:prstGeom prst="rect">
            <a:avLst/>
          </a:prstGeom>
        </p:spPr>
        <p:txBody>
          <a:bodyPr/>
          <a:lstStyle>
            <a:lvl1pPr defTabSz="1755604">
              <a:defRPr spc="-122" sz="6120"/>
            </a:lvl1pPr>
          </a:lstStyle>
          <a:p>
            <a:pPr/>
            <a:r>
              <a:t>Web Design Fundamentally = Wireframes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48" r="0" b="148"/>
          <a:stretch>
            <a:fillRect/>
          </a:stretch>
        </p:blipFill>
        <p:spPr>
          <a:xfrm>
            <a:off x="7179071" y="3504075"/>
            <a:ext cx="10043184" cy="9550834"/>
          </a:xfrm>
          <a:prstGeom prst="rect">
            <a:avLst/>
          </a:prstGeom>
        </p:spPr>
      </p:pic>
      <p:sp>
        <p:nvSpPr>
          <p:cNvPr id="237" name="Design - Rows"/>
          <p:cNvSpPr txBox="1"/>
          <p:nvPr>
            <p:ph type="title"/>
          </p:nvPr>
        </p:nvSpPr>
        <p:spPr>
          <a:xfrm>
            <a:off x="1206500" y="1079500"/>
            <a:ext cx="14810089" cy="1435100"/>
          </a:xfrm>
          <a:prstGeom prst="rect">
            <a:avLst/>
          </a:prstGeom>
        </p:spPr>
        <p:txBody>
          <a:bodyPr/>
          <a:lstStyle/>
          <a:p>
            <a:pPr/>
            <a:r>
              <a:t>Design - Rows</a:t>
            </a:r>
          </a:p>
        </p:txBody>
      </p:sp>
      <p:grpSp>
        <p:nvGrpSpPr>
          <p:cNvPr id="242" name="Group"/>
          <p:cNvGrpSpPr/>
          <p:nvPr/>
        </p:nvGrpSpPr>
        <p:grpSpPr>
          <a:xfrm>
            <a:off x="7212148" y="4765892"/>
            <a:ext cx="9959704" cy="8273799"/>
            <a:chOff x="0" y="0"/>
            <a:chExt cx="9959703" cy="8273798"/>
          </a:xfrm>
        </p:grpSpPr>
        <p:sp>
          <p:nvSpPr>
            <p:cNvPr id="238" name="Rectangle 1"/>
            <p:cNvSpPr/>
            <p:nvPr/>
          </p:nvSpPr>
          <p:spPr>
            <a:xfrm>
              <a:off x="309392" y="0"/>
              <a:ext cx="9358382" cy="822190"/>
            </a:xfrm>
            <a:prstGeom prst="rect">
              <a:avLst/>
            </a:prstGeom>
            <a:solidFill>
              <a:srgbClr val="C0504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9" name="Rectangle 1"/>
            <p:cNvSpPr/>
            <p:nvPr/>
          </p:nvSpPr>
          <p:spPr>
            <a:xfrm>
              <a:off x="424095" y="1022868"/>
              <a:ext cx="9128976" cy="2474656"/>
            </a:xfrm>
            <a:prstGeom prst="rect">
              <a:avLst/>
            </a:prstGeom>
            <a:solidFill>
              <a:srgbClr val="C0504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0" name="Rectangle 1"/>
            <p:cNvSpPr/>
            <p:nvPr/>
          </p:nvSpPr>
          <p:spPr>
            <a:xfrm>
              <a:off x="424095" y="4034523"/>
              <a:ext cx="9128976" cy="2474656"/>
            </a:xfrm>
            <a:prstGeom prst="rect">
              <a:avLst/>
            </a:prstGeom>
            <a:solidFill>
              <a:srgbClr val="C0504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1" name="Rectangle 1"/>
            <p:cNvSpPr/>
            <p:nvPr/>
          </p:nvSpPr>
          <p:spPr>
            <a:xfrm>
              <a:off x="0" y="6931925"/>
              <a:ext cx="9959704" cy="1341874"/>
            </a:xfrm>
            <a:prstGeom prst="rect">
              <a:avLst/>
            </a:prstGeom>
            <a:solidFill>
              <a:srgbClr val="C0504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48" r="0" b="148"/>
          <a:stretch>
            <a:fillRect/>
          </a:stretch>
        </p:blipFill>
        <p:spPr>
          <a:xfrm>
            <a:off x="7179071" y="3504075"/>
            <a:ext cx="10043184" cy="9550834"/>
          </a:xfrm>
          <a:prstGeom prst="rect">
            <a:avLst/>
          </a:prstGeom>
        </p:spPr>
      </p:pic>
      <p:sp>
        <p:nvSpPr>
          <p:cNvPr id="245" name="Design - Columns"/>
          <p:cNvSpPr txBox="1"/>
          <p:nvPr>
            <p:ph type="title"/>
          </p:nvPr>
        </p:nvSpPr>
        <p:spPr>
          <a:xfrm>
            <a:off x="1206500" y="1079500"/>
            <a:ext cx="14810089" cy="1435100"/>
          </a:xfrm>
          <a:prstGeom prst="rect">
            <a:avLst/>
          </a:prstGeom>
        </p:spPr>
        <p:txBody>
          <a:bodyPr/>
          <a:lstStyle/>
          <a:p>
            <a:pPr/>
            <a:r>
              <a:t>Design - Columns</a:t>
            </a:r>
          </a:p>
        </p:txBody>
      </p:sp>
      <p:grpSp>
        <p:nvGrpSpPr>
          <p:cNvPr id="250" name="Group"/>
          <p:cNvGrpSpPr/>
          <p:nvPr/>
        </p:nvGrpSpPr>
        <p:grpSpPr>
          <a:xfrm>
            <a:off x="7212148" y="4765892"/>
            <a:ext cx="9959704" cy="8273799"/>
            <a:chOff x="0" y="0"/>
            <a:chExt cx="9959703" cy="8273798"/>
          </a:xfrm>
        </p:grpSpPr>
        <p:sp>
          <p:nvSpPr>
            <p:cNvPr id="246" name="Rectangle 1"/>
            <p:cNvSpPr/>
            <p:nvPr/>
          </p:nvSpPr>
          <p:spPr>
            <a:xfrm>
              <a:off x="309392" y="0"/>
              <a:ext cx="9358382" cy="822190"/>
            </a:xfrm>
            <a:prstGeom prst="rect">
              <a:avLst/>
            </a:prstGeom>
            <a:solidFill>
              <a:srgbClr val="C0504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7" name="Rectangle 1"/>
            <p:cNvSpPr/>
            <p:nvPr/>
          </p:nvSpPr>
          <p:spPr>
            <a:xfrm>
              <a:off x="424095" y="1022868"/>
              <a:ext cx="9128976" cy="2474656"/>
            </a:xfrm>
            <a:prstGeom prst="rect">
              <a:avLst/>
            </a:prstGeom>
            <a:solidFill>
              <a:srgbClr val="C0504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8" name="Rectangle 1"/>
            <p:cNvSpPr/>
            <p:nvPr/>
          </p:nvSpPr>
          <p:spPr>
            <a:xfrm>
              <a:off x="424095" y="4034523"/>
              <a:ext cx="9128976" cy="2474656"/>
            </a:xfrm>
            <a:prstGeom prst="rect">
              <a:avLst/>
            </a:prstGeom>
            <a:solidFill>
              <a:srgbClr val="C0504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9" name="Rectangle 1"/>
            <p:cNvSpPr/>
            <p:nvPr/>
          </p:nvSpPr>
          <p:spPr>
            <a:xfrm>
              <a:off x="0" y="6931925"/>
              <a:ext cx="9959704" cy="1341874"/>
            </a:xfrm>
            <a:prstGeom prst="rect">
              <a:avLst/>
            </a:prstGeom>
            <a:solidFill>
              <a:srgbClr val="C0504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251" name="Rectangle 14"/>
          <p:cNvSpPr/>
          <p:nvPr/>
        </p:nvSpPr>
        <p:spPr>
          <a:xfrm>
            <a:off x="7478619" y="4749185"/>
            <a:ext cx="9426762" cy="820240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2" name="Rectangle 14"/>
          <p:cNvSpPr/>
          <p:nvPr/>
        </p:nvSpPr>
        <p:spPr>
          <a:xfrm>
            <a:off x="7636687" y="5826654"/>
            <a:ext cx="2565108" cy="2421747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3" name="Rectangle 14"/>
          <p:cNvSpPr/>
          <p:nvPr/>
        </p:nvSpPr>
        <p:spPr>
          <a:xfrm>
            <a:off x="10449476" y="5782786"/>
            <a:ext cx="6275831" cy="242174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4" name="Rectangle 14"/>
          <p:cNvSpPr/>
          <p:nvPr/>
        </p:nvSpPr>
        <p:spPr>
          <a:xfrm>
            <a:off x="7636687" y="8824288"/>
            <a:ext cx="2445871" cy="236491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5" name="Rectangle 14"/>
          <p:cNvSpPr/>
          <p:nvPr/>
        </p:nvSpPr>
        <p:spPr>
          <a:xfrm>
            <a:off x="10316319" y="8795042"/>
            <a:ext cx="6452856" cy="2437507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6" name="Rectangle 14"/>
          <p:cNvSpPr/>
          <p:nvPr/>
        </p:nvSpPr>
        <p:spPr>
          <a:xfrm>
            <a:off x="7196186" y="11765092"/>
            <a:ext cx="9991628" cy="1240314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48" r="0" b="148"/>
          <a:stretch>
            <a:fillRect/>
          </a:stretch>
        </p:blipFill>
        <p:spPr>
          <a:xfrm>
            <a:off x="7179071" y="3504075"/>
            <a:ext cx="10043184" cy="9550834"/>
          </a:xfrm>
          <a:prstGeom prst="rect">
            <a:avLst/>
          </a:prstGeom>
        </p:spPr>
      </p:pic>
      <p:sp>
        <p:nvSpPr>
          <p:cNvPr id="259" name="Design - Examples"/>
          <p:cNvSpPr txBox="1"/>
          <p:nvPr>
            <p:ph type="title"/>
          </p:nvPr>
        </p:nvSpPr>
        <p:spPr>
          <a:xfrm>
            <a:off x="1206500" y="1079500"/>
            <a:ext cx="14810089" cy="1435100"/>
          </a:xfrm>
          <a:prstGeom prst="rect">
            <a:avLst/>
          </a:prstGeom>
        </p:spPr>
        <p:txBody>
          <a:bodyPr/>
          <a:lstStyle/>
          <a:p>
            <a:pPr/>
            <a:r>
              <a:t>Design - Examples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48" r="0" b="148"/>
          <a:stretch>
            <a:fillRect/>
          </a:stretch>
        </p:blipFill>
        <p:spPr>
          <a:xfrm>
            <a:off x="7179071" y="3504075"/>
            <a:ext cx="10043184" cy="9550834"/>
          </a:xfrm>
          <a:prstGeom prst="rect">
            <a:avLst/>
          </a:prstGeom>
        </p:spPr>
      </p:pic>
      <p:sp>
        <p:nvSpPr>
          <p:cNvPr id="262" name="Design - Examples"/>
          <p:cNvSpPr txBox="1"/>
          <p:nvPr>
            <p:ph type="title"/>
          </p:nvPr>
        </p:nvSpPr>
        <p:spPr>
          <a:xfrm>
            <a:off x="1206500" y="1079500"/>
            <a:ext cx="14810089" cy="1435100"/>
          </a:xfrm>
          <a:prstGeom prst="rect">
            <a:avLst/>
          </a:prstGeom>
        </p:spPr>
        <p:txBody>
          <a:bodyPr/>
          <a:lstStyle/>
          <a:p>
            <a:pPr/>
            <a:r>
              <a:t>Design - Examples</a:t>
            </a:r>
          </a:p>
        </p:txBody>
      </p:sp>
      <p:grpSp>
        <p:nvGrpSpPr>
          <p:cNvPr id="267" name="Group"/>
          <p:cNvGrpSpPr/>
          <p:nvPr/>
        </p:nvGrpSpPr>
        <p:grpSpPr>
          <a:xfrm>
            <a:off x="7193952" y="4502685"/>
            <a:ext cx="9996096" cy="8610119"/>
            <a:chOff x="0" y="0"/>
            <a:chExt cx="9996095" cy="8610118"/>
          </a:xfrm>
        </p:grpSpPr>
        <p:sp>
          <p:nvSpPr>
            <p:cNvPr id="263" name="Rectangle 1"/>
            <p:cNvSpPr/>
            <p:nvPr/>
          </p:nvSpPr>
          <p:spPr>
            <a:xfrm>
              <a:off x="0" y="0"/>
              <a:ext cx="9996096" cy="1435100"/>
            </a:xfrm>
            <a:prstGeom prst="rect">
              <a:avLst/>
            </a:prstGeom>
            <a:solidFill>
              <a:srgbClr val="C0504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64" name="Rectangle 1"/>
            <p:cNvSpPr/>
            <p:nvPr/>
          </p:nvSpPr>
          <p:spPr>
            <a:xfrm>
              <a:off x="1436" y="1569440"/>
              <a:ext cx="9959705" cy="3520279"/>
            </a:xfrm>
            <a:prstGeom prst="rect">
              <a:avLst/>
            </a:prstGeom>
            <a:solidFill>
              <a:srgbClr val="C0504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65" name="Rectangle 1"/>
            <p:cNvSpPr/>
            <p:nvPr/>
          </p:nvSpPr>
          <p:spPr>
            <a:xfrm>
              <a:off x="57770" y="5345709"/>
              <a:ext cx="9880556" cy="1666546"/>
            </a:xfrm>
            <a:prstGeom prst="rect">
              <a:avLst/>
            </a:prstGeom>
            <a:solidFill>
              <a:srgbClr val="C0504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66" name="Rectangle 1"/>
            <p:cNvSpPr/>
            <p:nvPr/>
          </p:nvSpPr>
          <p:spPr>
            <a:xfrm>
              <a:off x="26927" y="7268245"/>
              <a:ext cx="9959704" cy="1341874"/>
            </a:xfrm>
            <a:prstGeom prst="rect">
              <a:avLst/>
            </a:prstGeom>
            <a:solidFill>
              <a:srgbClr val="C0504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Design - Examples"/>
          <p:cNvSpPr txBox="1"/>
          <p:nvPr>
            <p:ph type="title"/>
          </p:nvPr>
        </p:nvSpPr>
        <p:spPr>
          <a:xfrm>
            <a:off x="1206500" y="1079500"/>
            <a:ext cx="14810089" cy="1435100"/>
          </a:xfrm>
          <a:prstGeom prst="rect">
            <a:avLst/>
          </a:prstGeom>
        </p:spPr>
        <p:txBody>
          <a:bodyPr/>
          <a:lstStyle/>
          <a:p>
            <a:pPr/>
            <a:r>
              <a:t>Design - Examples</a:t>
            </a:r>
          </a:p>
        </p:txBody>
      </p:sp>
      <p:pic>
        <p:nvPicPr>
          <p:cNvPr id="270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/>
        </p:nvPicPr>
        <p:blipFill>
          <a:blip r:embed="rId2">
            <a:extLst/>
          </a:blip>
          <a:srcRect l="0" t="148" r="0" b="148"/>
          <a:stretch>
            <a:fillRect/>
          </a:stretch>
        </p:blipFill>
        <p:spPr>
          <a:xfrm>
            <a:off x="7170340" y="3547731"/>
            <a:ext cx="10043184" cy="9550834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grpSp>
        <p:nvGrpSpPr>
          <p:cNvPr id="275" name="Group"/>
          <p:cNvGrpSpPr/>
          <p:nvPr/>
        </p:nvGrpSpPr>
        <p:grpSpPr>
          <a:xfrm>
            <a:off x="7193952" y="4561175"/>
            <a:ext cx="9996096" cy="8610120"/>
            <a:chOff x="0" y="0"/>
            <a:chExt cx="9996095" cy="8610118"/>
          </a:xfrm>
        </p:grpSpPr>
        <p:sp>
          <p:nvSpPr>
            <p:cNvPr id="271" name="Rectangle 1"/>
            <p:cNvSpPr/>
            <p:nvPr/>
          </p:nvSpPr>
          <p:spPr>
            <a:xfrm>
              <a:off x="0" y="0"/>
              <a:ext cx="9996096" cy="1435100"/>
            </a:xfrm>
            <a:prstGeom prst="rect">
              <a:avLst/>
            </a:prstGeom>
            <a:solidFill>
              <a:srgbClr val="C0504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72" name="Rectangle 1"/>
            <p:cNvSpPr/>
            <p:nvPr/>
          </p:nvSpPr>
          <p:spPr>
            <a:xfrm>
              <a:off x="1436" y="1569440"/>
              <a:ext cx="9959705" cy="3520279"/>
            </a:xfrm>
            <a:prstGeom prst="rect">
              <a:avLst/>
            </a:prstGeom>
            <a:solidFill>
              <a:srgbClr val="C0504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73" name="Rectangle 1"/>
            <p:cNvSpPr/>
            <p:nvPr/>
          </p:nvSpPr>
          <p:spPr>
            <a:xfrm>
              <a:off x="57770" y="5345709"/>
              <a:ext cx="9880556" cy="1666546"/>
            </a:xfrm>
            <a:prstGeom prst="rect">
              <a:avLst/>
            </a:prstGeom>
            <a:solidFill>
              <a:srgbClr val="C0504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74" name="Rectangle 1"/>
            <p:cNvSpPr/>
            <p:nvPr/>
          </p:nvSpPr>
          <p:spPr>
            <a:xfrm>
              <a:off x="26927" y="7268246"/>
              <a:ext cx="9959704" cy="1341873"/>
            </a:xfrm>
            <a:prstGeom prst="rect">
              <a:avLst/>
            </a:prstGeom>
            <a:solidFill>
              <a:srgbClr val="C0504D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276" name="Rectangle 17"/>
          <p:cNvSpPr/>
          <p:nvPr/>
        </p:nvSpPr>
        <p:spPr>
          <a:xfrm>
            <a:off x="8241947" y="6145823"/>
            <a:ext cx="2572403" cy="34928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7" name="Rectangle 17"/>
          <p:cNvSpPr/>
          <p:nvPr/>
        </p:nvSpPr>
        <p:spPr>
          <a:xfrm>
            <a:off x="11063868" y="6145823"/>
            <a:ext cx="2572402" cy="34928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8" name="Rectangle 17"/>
          <p:cNvSpPr/>
          <p:nvPr/>
        </p:nvSpPr>
        <p:spPr>
          <a:xfrm>
            <a:off x="13885788" y="6145823"/>
            <a:ext cx="2572402" cy="3492808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9" name="Rectangle 17"/>
          <p:cNvSpPr/>
          <p:nvPr/>
        </p:nvSpPr>
        <p:spPr>
          <a:xfrm>
            <a:off x="8241947" y="4547355"/>
            <a:ext cx="8216243" cy="1435101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0" name="Rectangle 17"/>
          <p:cNvSpPr/>
          <p:nvPr/>
        </p:nvSpPr>
        <p:spPr>
          <a:xfrm>
            <a:off x="8241947" y="9943095"/>
            <a:ext cx="8216243" cy="1614823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1" name="Rectangle 17"/>
          <p:cNvSpPr/>
          <p:nvPr/>
        </p:nvSpPr>
        <p:spPr>
          <a:xfrm>
            <a:off x="8198080" y="11862382"/>
            <a:ext cx="8216243" cy="1229259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48" r="0" b="148"/>
          <a:stretch>
            <a:fillRect/>
          </a:stretch>
        </p:blipFill>
        <p:spPr>
          <a:xfrm>
            <a:off x="7179071" y="3504075"/>
            <a:ext cx="10043184" cy="9550834"/>
          </a:xfrm>
          <a:prstGeom prst="rect">
            <a:avLst/>
          </a:prstGeom>
        </p:spPr>
      </p:pic>
      <p:sp>
        <p:nvSpPr>
          <p:cNvPr id="284" name="Design - Examples"/>
          <p:cNvSpPr txBox="1"/>
          <p:nvPr>
            <p:ph type="title"/>
          </p:nvPr>
        </p:nvSpPr>
        <p:spPr>
          <a:xfrm>
            <a:off x="1206500" y="1079500"/>
            <a:ext cx="14810089" cy="1435100"/>
          </a:xfrm>
          <a:prstGeom prst="rect">
            <a:avLst/>
          </a:prstGeom>
        </p:spPr>
        <p:txBody>
          <a:bodyPr/>
          <a:lstStyle/>
          <a:p>
            <a:pPr/>
            <a:r>
              <a:t>Design - Examples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Because every aspect of a site’s “look” is defined by HTML/CSS – it is crucial to have a detailed sketch going in.…"/>
          <p:cNvSpPr txBox="1"/>
          <p:nvPr>
            <p:ph type="body" sz="half" idx="1"/>
          </p:nvPr>
        </p:nvSpPr>
        <p:spPr>
          <a:xfrm>
            <a:off x="1206500" y="3268790"/>
            <a:ext cx="9779000" cy="8256630"/>
          </a:xfrm>
          <a:prstGeom prst="rect">
            <a:avLst/>
          </a:prstGeom>
        </p:spPr>
        <p:txBody>
          <a:bodyPr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Because every aspect of a site’s “look” is defined by HTML/CSS – it is crucial to have a detailed sketch going in.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Pay particular attention to the location of navigation bars, titles, headers, content, images, footers etc. 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When imagining alignments, in particular, be mindful of the </a:t>
            </a:r>
            <a:r>
              <a:rPr b="1" i="1" u="sng"/>
              <a:t>grid</a:t>
            </a:r>
            <a:r>
              <a:rPr i="1"/>
              <a:t> </a:t>
            </a:r>
          </a:p>
        </p:txBody>
      </p:sp>
      <p:pic>
        <p:nvPicPr>
          <p:cNvPr id="172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106298" y="3956342"/>
            <a:ext cx="9891509" cy="8315050"/>
          </a:xfrm>
          <a:prstGeom prst="rect">
            <a:avLst/>
          </a:prstGeom>
        </p:spPr>
      </p:pic>
      <p:sp>
        <p:nvSpPr>
          <p:cNvPr id="173" name="Importance of Sketch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75054">
              <a:defRPr spc="-137" sz="6885"/>
            </a:lvl1pPr>
          </a:lstStyle>
          <a:p>
            <a:pPr/>
            <a:r>
              <a:t>Importance of Sketches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48" r="0" b="148"/>
          <a:stretch>
            <a:fillRect/>
          </a:stretch>
        </p:blipFill>
        <p:spPr>
          <a:xfrm>
            <a:off x="7179071" y="3504075"/>
            <a:ext cx="10043184" cy="9550834"/>
          </a:xfrm>
          <a:prstGeom prst="rect">
            <a:avLst/>
          </a:prstGeom>
        </p:spPr>
      </p:pic>
      <p:sp>
        <p:nvSpPr>
          <p:cNvPr id="287" name="Design - Examples"/>
          <p:cNvSpPr txBox="1"/>
          <p:nvPr>
            <p:ph type="title"/>
          </p:nvPr>
        </p:nvSpPr>
        <p:spPr>
          <a:xfrm>
            <a:off x="1206500" y="1079500"/>
            <a:ext cx="14810089" cy="1435100"/>
          </a:xfrm>
          <a:prstGeom prst="rect">
            <a:avLst/>
          </a:prstGeom>
        </p:spPr>
        <p:txBody>
          <a:bodyPr/>
          <a:lstStyle/>
          <a:p>
            <a:pPr/>
            <a:r>
              <a:t>Design - Examples</a:t>
            </a:r>
          </a:p>
        </p:txBody>
      </p:sp>
      <p:sp>
        <p:nvSpPr>
          <p:cNvPr id="288" name="Rectangle 1"/>
          <p:cNvSpPr/>
          <p:nvPr/>
        </p:nvSpPr>
        <p:spPr>
          <a:xfrm>
            <a:off x="7193952" y="4502685"/>
            <a:ext cx="9996096" cy="927383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9" name="Rectangle 1"/>
          <p:cNvSpPr/>
          <p:nvPr/>
        </p:nvSpPr>
        <p:spPr>
          <a:xfrm>
            <a:off x="7212148" y="5549314"/>
            <a:ext cx="9959704" cy="4782252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90" name="Rectangle 1"/>
          <p:cNvSpPr/>
          <p:nvPr/>
        </p:nvSpPr>
        <p:spPr>
          <a:xfrm>
            <a:off x="7251722" y="10587557"/>
            <a:ext cx="9880557" cy="927383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91" name="Rectangle 1"/>
          <p:cNvSpPr/>
          <p:nvPr/>
        </p:nvSpPr>
        <p:spPr>
          <a:xfrm>
            <a:off x="7220879" y="11770931"/>
            <a:ext cx="9959705" cy="1341873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48" r="0" b="148"/>
          <a:stretch>
            <a:fillRect/>
          </a:stretch>
        </p:blipFill>
        <p:spPr>
          <a:xfrm>
            <a:off x="7179071" y="3504075"/>
            <a:ext cx="10043184" cy="9550834"/>
          </a:xfrm>
          <a:prstGeom prst="rect">
            <a:avLst/>
          </a:prstGeom>
        </p:spPr>
      </p:pic>
      <p:sp>
        <p:nvSpPr>
          <p:cNvPr id="294" name="Design - Examples"/>
          <p:cNvSpPr txBox="1"/>
          <p:nvPr>
            <p:ph type="title"/>
          </p:nvPr>
        </p:nvSpPr>
        <p:spPr>
          <a:xfrm>
            <a:off x="1206500" y="1079500"/>
            <a:ext cx="14810089" cy="1435100"/>
          </a:xfrm>
          <a:prstGeom prst="rect">
            <a:avLst/>
          </a:prstGeom>
        </p:spPr>
        <p:txBody>
          <a:bodyPr/>
          <a:lstStyle/>
          <a:p>
            <a:pPr/>
            <a:r>
              <a:t>Design - Examples</a:t>
            </a:r>
          </a:p>
        </p:txBody>
      </p:sp>
      <p:sp>
        <p:nvSpPr>
          <p:cNvPr id="295" name="Rectangle 1"/>
          <p:cNvSpPr/>
          <p:nvPr/>
        </p:nvSpPr>
        <p:spPr>
          <a:xfrm>
            <a:off x="7193952" y="4502685"/>
            <a:ext cx="9996096" cy="927383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96" name="Rectangle 1"/>
          <p:cNvSpPr/>
          <p:nvPr/>
        </p:nvSpPr>
        <p:spPr>
          <a:xfrm>
            <a:off x="7212148" y="5549313"/>
            <a:ext cx="9959704" cy="4782253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97" name="Rectangle 1"/>
          <p:cNvSpPr/>
          <p:nvPr/>
        </p:nvSpPr>
        <p:spPr>
          <a:xfrm>
            <a:off x="7251722" y="10587557"/>
            <a:ext cx="9880557" cy="927383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98" name="Rectangle 1"/>
          <p:cNvSpPr/>
          <p:nvPr/>
        </p:nvSpPr>
        <p:spPr>
          <a:xfrm>
            <a:off x="7220879" y="11770931"/>
            <a:ext cx="9959705" cy="1341873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99" name="Rectangle 7"/>
          <p:cNvSpPr/>
          <p:nvPr/>
        </p:nvSpPr>
        <p:spPr>
          <a:xfrm>
            <a:off x="7622587" y="5577893"/>
            <a:ext cx="5128560" cy="5937047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00" name="Rectangle 7"/>
          <p:cNvSpPr/>
          <p:nvPr/>
        </p:nvSpPr>
        <p:spPr>
          <a:xfrm>
            <a:off x="13350593" y="5577893"/>
            <a:ext cx="3548769" cy="5937047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01" name="Rectangle 7"/>
          <p:cNvSpPr/>
          <p:nvPr/>
        </p:nvSpPr>
        <p:spPr>
          <a:xfrm>
            <a:off x="7200216" y="11742352"/>
            <a:ext cx="9960905" cy="1268256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02" name="Rectangle 7"/>
          <p:cNvSpPr/>
          <p:nvPr/>
        </p:nvSpPr>
        <p:spPr>
          <a:xfrm>
            <a:off x="7554078" y="4375685"/>
            <a:ext cx="9394350" cy="974797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48" r="0" b="148"/>
          <a:stretch>
            <a:fillRect/>
          </a:stretch>
        </p:blipFill>
        <p:spPr>
          <a:xfrm>
            <a:off x="7179071" y="3504075"/>
            <a:ext cx="10043184" cy="9550834"/>
          </a:xfrm>
          <a:prstGeom prst="rect">
            <a:avLst/>
          </a:prstGeom>
        </p:spPr>
      </p:pic>
      <p:sp>
        <p:nvSpPr>
          <p:cNvPr id="305" name="Design - Examples"/>
          <p:cNvSpPr txBox="1"/>
          <p:nvPr>
            <p:ph type="title"/>
          </p:nvPr>
        </p:nvSpPr>
        <p:spPr>
          <a:xfrm>
            <a:off x="1206500" y="1079500"/>
            <a:ext cx="14810089" cy="1435100"/>
          </a:xfrm>
          <a:prstGeom prst="rect">
            <a:avLst/>
          </a:prstGeom>
        </p:spPr>
        <p:txBody>
          <a:bodyPr/>
          <a:lstStyle/>
          <a:p>
            <a:pPr/>
            <a:r>
              <a:t>Design - Examples</a:t>
            </a:r>
          </a:p>
        </p:txBody>
      </p:sp>
      <p:sp>
        <p:nvSpPr>
          <p:cNvPr id="306" name="Rectangle 1"/>
          <p:cNvSpPr/>
          <p:nvPr/>
        </p:nvSpPr>
        <p:spPr>
          <a:xfrm>
            <a:off x="7193952" y="4502685"/>
            <a:ext cx="9996096" cy="927383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07" name="Rectangle 1"/>
          <p:cNvSpPr/>
          <p:nvPr/>
        </p:nvSpPr>
        <p:spPr>
          <a:xfrm>
            <a:off x="7212148" y="5549313"/>
            <a:ext cx="9959704" cy="4782253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08" name="Rectangle 1"/>
          <p:cNvSpPr/>
          <p:nvPr/>
        </p:nvSpPr>
        <p:spPr>
          <a:xfrm>
            <a:off x="7251722" y="10587557"/>
            <a:ext cx="9880557" cy="927383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09" name="Rectangle 1"/>
          <p:cNvSpPr/>
          <p:nvPr/>
        </p:nvSpPr>
        <p:spPr>
          <a:xfrm>
            <a:off x="7220879" y="11770931"/>
            <a:ext cx="9959705" cy="1341873"/>
          </a:xfrm>
          <a:prstGeom prst="rect">
            <a:avLst/>
          </a:prstGeom>
          <a:solidFill>
            <a:srgbClr val="C0504D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10" name="Rectangle 7"/>
          <p:cNvSpPr/>
          <p:nvPr/>
        </p:nvSpPr>
        <p:spPr>
          <a:xfrm>
            <a:off x="7622587" y="5577893"/>
            <a:ext cx="5128560" cy="5937047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11" name="Rectangle 7"/>
          <p:cNvSpPr/>
          <p:nvPr/>
        </p:nvSpPr>
        <p:spPr>
          <a:xfrm>
            <a:off x="13350592" y="5577893"/>
            <a:ext cx="3548769" cy="5937047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12" name="Rectangle 7"/>
          <p:cNvSpPr/>
          <p:nvPr/>
        </p:nvSpPr>
        <p:spPr>
          <a:xfrm>
            <a:off x="7200216" y="11742352"/>
            <a:ext cx="9960904" cy="1268256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13" name="Rectangle 7"/>
          <p:cNvSpPr/>
          <p:nvPr/>
        </p:nvSpPr>
        <p:spPr>
          <a:xfrm>
            <a:off x="7554078" y="4375685"/>
            <a:ext cx="9394349" cy="974796"/>
          </a:xfrm>
          <a:prstGeom prst="rect">
            <a:avLst/>
          </a:prstGeom>
          <a:solidFill>
            <a:srgbClr val="44546A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14" name="Rectangle 1"/>
          <p:cNvSpPr/>
          <p:nvPr/>
        </p:nvSpPr>
        <p:spPr>
          <a:xfrm>
            <a:off x="13537623" y="5604202"/>
            <a:ext cx="3278017" cy="1435101"/>
          </a:xfrm>
          <a:prstGeom prst="rect">
            <a:avLst/>
          </a:prstGeom>
          <a:solidFill>
            <a:srgbClr val="E42630">
              <a:alpha val="7348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15" name="Rectangle 1"/>
          <p:cNvSpPr/>
          <p:nvPr/>
        </p:nvSpPr>
        <p:spPr>
          <a:xfrm>
            <a:off x="13537623" y="8925045"/>
            <a:ext cx="3278017" cy="1435101"/>
          </a:xfrm>
          <a:prstGeom prst="rect">
            <a:avLst/>
          </a:prstGeom>
          <a:solidFill>
            <a:srgbClr val="E42630">
              <a:alpha val="7348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16" name="Rectangle 1"/>
          <p:cNvSpPr/>
          <p:nvPr/>
        </p:nvSpPr>
        <p:spPr>
          <a:xfrm>
            <a:off x="13537623" y="7222889"/>
            <a:ext cx="3278017" cy="1435101"/>
          </a:xfrm>
          <a:prstGeom prst="rect">
            <a:avLst/>
          </a:prstGeom>
          <a:solidFill>
            <a:srgbClr val="E42630">
              <a:alpha val="7348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17" name="Rectangle 1"/>
          <p:cNvSpPr/>
          <p:nvPr/>
        </p:nvSpPr>
        <p:spPr>
          <a:xfrm>
            <a:off x="13537623" y="10587557"/>
            <a:ext cx="3278017" cy="790047"/>
          </a:xfrm>
          <a:prstGeom prst="rect">
            <a:avLst/>
          </a:prstGeom>
          <a:solidFill>
            <a:srgbClr val="E42630">
              <a:alpha val="7348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18" name="Rectangle 7"/>
          <p:cNvSpPr/>
          <p:nvPr/>
        </p:nvSpPr>
        <p:spPr>
          <a:xfrm>
            <a:off x="13588609" y="5577893"/>
            <a:ext cx="1413957" cy="4782253"/>
          </a:xfrm>
          <a:prstGeom prst="rect">
            <a:avLst/>
          </a:prstGeom>
          <a:solidFill>
            <a:srgbClr val="44546A">
              <a:alpha val="892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19" name="Rectangle 7"/>
          <p:cNvSpPr/>
          <p:nvPr/>
        </p:nvSpPr>
        <p:spPr>
          <a:xfrm>
            <a:off x="15367963" y="5549313"/>
            <a:ext cx="1413957" cy="4782253"/>
          </a:xfrm>
          <a:prstGeom prst="rect">
            <a:avLst/>
          </a:prstGeom>
          <a:solidFill>
            <a:srgbClr val="44546A">
              <a:alpha val="892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20" name="Rectangle 7"/>
          <p:cNvSpPr/>
          <p:nvPr/>
        </p:nvSpPr>
        <p:spPr>
          <a:xfrm>
            <a:off x="13593212" y="10587557"/>
            <a:ext cx="3166839" cy="790047"/>
          </a:xfrm>
          <a:prstGeom prst="rect">
            <a:avLst/>
          </a:prstGeom>
          <a:solidFill>
            <a:srgbClr val="44546A">
              <a:alpha val="8921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Bootstrap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Bootstrap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Raw C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Raw CSS</a:t>
            </a:r>
          </a:p>
        </p:txBody>
      </p:sp>
      <p:pic>
        <p:nvPicPr>
          <p:cNvPr id="325" name="Picture 2" descr="Picture 2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5230" y="3746337"/>
            <a:ext cx="9489678" cy="9153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A Revelation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A Revelation</a:t>
            </a:r>
          </a:p>
        </p:txBody>
      </p:sp>
      <p:sp>
        <p:nvSpPr>
          <p:cNvPr id="328" name="There is an alternative"/>
          <p:cNvSpPr txBox="1"/>
          <p:nvPr>
            <p:ph type="body" sz="quarter" idx="4294967295"/>
          </p:nvPr>
        </p:nvSpPr>
        <p:spPr>
          <a:xfrm>
            <a:off x="1206500" y="5949114"/>
            <a:ext cx="21971000" cy="284604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There is an alternative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Demo…"/>
          <p:cNvSpPr txBox="1"/>
          <p:nvPr>
            <p:ph type="body" sz="quarter" idx="1"/>
          </p:nvPr>
        </p:nvSpPr>
        <p:spPr>
          <a:xfrm>
            <a:off x="1206500" y="5949114"/>
            <a:ext cx="21971001" cy="2846043"/>
          </a:xfrm>
          <a:prstGeom prst="rect">
            <a:avLst/>
          </a:prstGeom>
        </p:spPr>
        <p:txBody>
          <a:bodyPr/>
          <a:lstStyle/>
          <a:p>
            <a:pPr defTabSz="2316421">
              <a:defRPr spc="-220" sz="11020"/>
            </a:pPr>
            <a:r>
              <a:t>Demo</a:t>
            </a:r>
          </a:p>
          <a:p>
            <a:pPr defTabSz="2316421">
              <a:defRPr i="1" spc="-68" sz="3420"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defTabSz="2316421">
              <a:defRPr i="1" spc="-68" sz="3420"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defTabSz="2316421">
              <a:defRPr i="1" spc="-68" sz="3420">
                <a:latin typeface="+mn-lt"/>
                <a:ea typeface="+mn-ea"/>
                <a:cs typeface="+mn-cs"/>
                <a:sym typeface="Helvetica Neue"/>
              </a:defRPr>
            </a:pPr>
            <a:r>
              <a:t>Where’s the CSS?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sp>
        <p:nvSpPr>
          <p:cNvPr id="333" name="Activity: Where is the CSS?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Where is the CSS?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5 min.</a:t>
            </a:r>
          </a:p>
        </p:txBody>
      </p:sp>
      <p:sp>
        <p:nvSpPr>
          <p:cNvPr id="334" name="Assignment: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</a:t>
            </a:r>
          </a:p>
        </p:txBody>
      </p:sp>
      <p:sp>
        <p:nvSpPr>
          <p:cNvPr id="335" name="Review the HTML and determine where it is getting its styles from?…"/>
          <p:cNvSpPr txBox="1"/>
          <p:nvPr>
            <p:ph type="body" idx="2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 the HTML and determine where it is getting its styles from?</a:t>
            </a:r>
          </a:p>
          <a:p>
            <a:pPr/>
            <a:r>
              <a:t>How does the browser know which HTML </a:t>
            </a:r>
          </a:p>
        </p:txBody>
      </p:sp>
      <p:sp>
        <p:nvSpPr>
          <p:cNvPr id="336" name="Hint:"/>
          <p:cNvSpPr txBox="1"/>
          <p:nvPr/>
        </p:nvSpPr>
        <p:spPr>
          <a:xfrm>
            <a:off x="1364568" y="6889363"/>
            <a:ext cx="21971001" cy="85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b="1" sz="4200">
                <a:solidFill>
                  <a:srgbClr val="000000"/>
                </a:solidFill>
              </a:defRPr>
            </a:lvl1pPr>
          </a:lstStyle>
          <a:p>
            <a:pPr/>
            <a:r>
              <a:t>Hint:</a:t>
            </a:r>
          </a:p>
        </p:txBody>
      </p:sp>
      <p:sp>
        <p:nvSpPr>
          <p:cNvPr id="337" name="Think about the Google Fonts exercise"/>
          <p:cNvSpPr txBox="1"/>
          <p:nvPr/>
        </p:nvSpPr>
        <p:spPr>
          <a:xfrm>
            <a:off x="1364568" y="8015732"/>
            <a:ext cx="21971001" cy="184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Think about the Google Fonts exercise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owered by Bootstra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Powered by Bootstrap</a:t>
            </a:r>
          </a:p>
        </p:txBody>
      </p:sp>
      <p:sp>
        <p:nvSpPr>
          <p:cNvPr id="340" name="External CSS Link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External CSS Link</a:t>
            </a:r>
          </a:p>
        </p:txBody>
      </p:sp>
      <p:pic>
        <p:nvPicPr>
          <p:cNvPr id="34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2165" y="4248504"/>
            <a:ext cx="16998740" cy="3580497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342" name="Pre-Defined CSS Class (ex: “Jumbotron”)"/>
          <p:cNvSpPr txBox="1"/>
          <p:nvPr/>
        </p:nvSpPr>
        <p:spPr>
          <a:xfrm>
            <a:off x="1206499" y="8293932"/>
            <a:ext cx="21971001" cy="85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b="1" sz="4200">
                <a:solidFill>
                  <a:srgbClr val="000000"/>
                </a:solidFill>
              </a:defRPr>
            </a:lvl1pPr>
          </a:lstStyle>
          <a:p>
            <a:pPr/>
            <a:r>
              <a:t>Pre-Defined CSS Class (ex: “Jumbotron”)</a:t>
            </a:r>
          </a:p>
        </p:txBody>
      </p:sp>
      <p:pic>
        <p:nvPicPr>
          <p:cNvPr id="34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5050" y="9450476"/>
            <a:ext cx="13929959" cy="3580497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sp>
        <p:nvSpPr>
          <p:cNvPr id="346" name="Activity: Why Bootstrap?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Why Bootstrap?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5 min.</a:t>
            </a:r>
          </a:p>
        </p:txBody>
      </p:sp>
      <p:sp>
        <p:nvSpPr>
          <p:cNvPr id="347" name="Assignment: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</a:t>
            </a:r>
          </a:p>
        </p:txBody>
      </p:sp>
      <p:sp>
        <p:nvSpPr>
          <p:cNvPr id="348" name="Think of a few reasons why you would want to use “pre-defined” CSS.…"/>
          <p:cNvSpPr txBox="1"/>
          <p:nvPr>
            <p:ph type="body" idx="25"/>
          </p:nvPr>
        </p:nvSpPr>
        <p:spPr>
          <a:prstGeom prst="rect">
            <a:avLst/>
          </a:prstGeom>
        </p:spPr>
        <p:txBody>
          <a:bodyPr/>
          <a:lstStyle/>
          <a:p>
            <a:pPr marL="304800" indent="-304800" defTabSz="914400">
              <a:lnSpc>
                <a:spcPct val="100000"/>
              </a:lnSpc>
              <a:spcBef>
                <a:spcPts val="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Think of a few reasons why you would want to use “pre-defined” CSS. </a:t>
            </a:r>
          </a:p>
          <a:p>
            <a:pPr marL="304800" indent="-304800" defTabSz="914400">
              <a:lnSpc>
                <a:spcPct val="100000"/>
              </a:lnSpc>
              <a:spcBef>
                <a:spcPts val="0"/>
              </a:spcBef>
              <a:defRPr i="1">
                <a:latin typeface="Arial"/>
                <a:ea typeface="Arial"/>
                <a:cs typeface="Arial"/>
                <a:sym typeface="Arial"/>
              </a:defRPr>
            </a:pPr>
          </a:p>
          <a:p>
            <a:pPr marL="304800" indent="-304800" defTabSz="914400">
              <a:lnSpc>
                <a:spcPct val="100000"/>
              </a:lnSpc>
              <a:spcBef>
                <a:spcPts val="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Think of a few scenarios where you would want to use “pre-defined” CSS over custom CSS.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ids serve to align elements aesthetically"/>
          <p:cNvSpPr txBox="1"/>
          <p:nvPr>
            <p:ph type="body" sz="quarter" idx="1"/>
          </p:nvPr>
        </p:nvSpPr>
        <p:spPr>
          <a:xfrm>
            <a:off x="1206500" y="3268790"/>
            <a:ext cx="9779000" cy="858661"/>
          </a:xfrm>
          <a:prstGeom prst="rect">
            <a:avLst/>
          </a:prstGeom>
        </p:spPr>
        <p:txBody>
          <a:bodyPr/>
          <a:lstStyle>
            <a:lvl1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Grids serve to align elements aesthetically</a:t>
            </a:r>
          </a:p>
        </p:txBody>
      </p:sp>
      <p:pic>
        <p:nvPicPr>
          <p:cNvPr id="176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66" r="0" b="66"/>
          <a:stretch>
            <a:fillRect/>
          </a:stretch>
        </p:blipFill>
        <p:spPr>
          <a:xfrm>
            <a:off x="6516204" y="4580016"/>
            <a:ext cx="11667836" cy="8193009"/>
          </a:xfrm>
          <a:prstGeom prst="rect">
            <a:avLst/>
          </a:prstGeom>
        </p:spPr>
      </p:pic>
      <p:sp>
        <p:nvSpPr>
          <p:cNvPr id="177" name="Designing with a Grid in Mi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09303">
              <a:defRPr spc="-112" sz="5610"/>
            </a:lvl1pPr>
          </a:lstStyle>
          <a:p>
            <a:pPr/>
            <a:r>
              <a:t>Designing with a Grid in Mind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What is Bootstrap?"/>
          <p:cNvSpPr txBox="1"/>
          <p:nvPr>
            <p:ph type="body" sz="quarter" idx="1"/>
          </p:nvPr>
        </p:nvSpPr>
        <p:spPr>
          <a:xfrm>
            <a:off x="1206500" y="5949114"/>
            <a:ext cx="21971000" cy="2846043"/>
          </a:xfrm>
          <a:prstGeom prst="rect">
            <a:avLst/>
          </a:prstGeom>
        </p:spPr>
        <p:txBody>
          <a:bodyPr/>
          <a:lstStyle/>
          <a:p>
            <a:pPr/>
            <a:r>
              <a:t>What is Bootstrap?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witter Bootstrap is a free collection of tools for creating websites and web applications.…"/>
          <p:cNvSpPr txBox="1"/>
          <p:nvPr>
            <p:ph type="body" sz="half" idx="1"/>
          </p:nvPr>
        </p:nvSpPr>
        <p:spPr>
          <a:xfrm>
            <a:off x="1206500" y="3268790"/>
            <a:ext cx="9779001" cy="8256630"/>
          </a:xfrm>
          <a:prstGeom prst="rect">
            <a:avLst/>
          </a:prstGeom>
        </p:spPr>
        <p:txBody>
          <a:bodyPr/>
          <a:lstStyle/>
          <a:p>
            <a:pPr marL="457200" indent="-457200" defTabSz="685800">
              <a:lnSpc>
                <a:spcPct val="100000"/>
              </a:lnSpc>
              <a:spcBef>
                <a:spcPts val="5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Twitter Bootstrap </a:t>
            </a:r>
            <a:r>
              <a:rPr b="0"/>
              <a:t>is a free collection of tools for creating websites and web applications. </a:t>
            </a:r>
          </a:p>
          <a:p>
            <a:pPr marL="457200" indent="-457200" defTabSz="685800">
              <a:lnSpc>
                <a:spcPct val="100000"/>
              </a:lnSpc>
              <a:spcBef>
                <a:spcPts val="5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lnSpc>
                <a:spcPct val="100000"/>
              </a:lnSpc>
              <a:spcBef>
                <a:spcPts val="5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It comes with a pre-built design template for typography, forms, buttons, navigation, UI elements and JavaScript.</a:t>
            </a:r>
          </a:p>
          <a:p>
            <a:pPr marL="457200" indent="-457200" defTabSz="685800">
              <a:lnSpc>
                <a:spcPct val="100000"/>
              </a:lnSpc>
              <a:spcBef>
                <a:spcPts val="5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lnSpc>
                <a:spcPct val="100000"/>
              </a:lnSpc>
              <a:spcBef>
                <a:spcPts val="5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Documentation here: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http://getbootstrap.com/</a:t>
            </a:r>
          </a:p>
        </p:txBody>
      </p:sp>
      <p:pic>
        <p:nvPicPr>
          <p:cNvPr id="353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3231" t="251" r="6518" b="6421"/>
          <a:stretch>
            <a:fillRect/>
          </a:stretch>
        </p:blipFill>
        <p:spPr>
          <a:xfrm>
            <a:off x="12908436" y="3387603"/>
            <a:ext cx="5557718" cy="3218414"/>
          </a:xfrm>
          <a:prstGeom prst="rect">
            <a:avLst/>
          </a:prstGeom>
        </p:spPr>
      </p:pic>
      <p:sp>
        <p:nvSpPr>
          <p:cNvPr id="354" name="Bootstrap Defin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Bootstrap Definition</a:t>
            </a:r>
          </a:p>
        </p:txBody>
      </p:sp>
      <p:pic>
        <p:nvPicPr>
          <p:cNvPr id="355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05560" y="7656205"/>
            <a:ext cx="9715410" cy="5005127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ason #1: UI Kit…"/>
          <p:cNvSpPr txBox="1"/>
          <p:nvPr>
            <p:ph type="body" sz="half" idx="1"/>
          </p:nvPr>
        </p:nvSpPr>
        <p:spPr>
          <a:xfrm>
            <a:off x="1206500" y="3268790"/>
            <a:ext cx="9779000" cy="8256630"/>
          </a:xfrm>
          <a:prstGeom prst="rect">
            <a:avLst/>
          </a:prstGeom>
        </p:spPr>
        <p:txBody>
          <a:bodyPr/>
          <a:lstStyle/>
          <a:p>
            <a:pPr marL="0" indent="0" defTabSz="685800">
              <a:spcBef>
                <a:spcPts val="500"/>
              </a:spcBef>
              <a:buSzTx/>
              <a:buNone/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Reason #1: UI Kit</a:t>
            </a:r>
          </a:p>
          <a:p>
            <a:pPr marL="457200" indent="-457200" defTabSz="685800">
              <a:spcBef>
                <a:spcPts val="5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Familiarize yourself with the UI features it offers via the documentation.</a:t>
            </a:r>
          </a:p>
          <a:p>
            <a:pPr marL="457200" indent="-457200" defTabSz="685800">
              <a:spcBef>
                <a:spcPts val="5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Once Bootstrap is active, you can simply copy snippets from the documentation to save yourself major time of creating elements yourself.</a:t>
            </a:r>
          </a:p>
        </p:txBody>
      </p:sp>
      <p:pic>
        <p:nvPicPr>
          <p:cNvPr id="358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371563" y="3442259"/>
            <a:ext cx="9360979" cy="9343215"/>
          </a:xfrm>
          <a:prstGeom prst="rect">
            <a:avLst/>
          </a:prstGeom>
        </p:spPr>
      </p:pic>
      <p:sp>
        <p:nvSpPr>
          <p:cNvPr id="359" name="Why Bootstrap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Bootstrap?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Reason #2: Mobile Responsiveness…"/>
          <p:cNvSpPr txBox="1"/>
          <p:nvPr>
            <p:ph type="body" idx="1"/>
          </p:nvPr>
        </p:nvSpPr>
        <p:spPr>
          <a:xfrm>
            <a:off x="1206500" y="3268790"/>
            <a:ext cx="19360245" cy="8256630"/>
          </a:xfrm>
          <a:prstGeom prst="rect">
            <a:avLst/>
          </a:prstGeom>
        </p:spPr>
        <p:txBody>
          <a:bodyPr/>
          <a:lstStyle/>
          <a:p>
            <a:pPr marL="0" indent="0" defTabSz="685800">
              <a:lnSpc>
                <a:spcPct val="100000"/>
              </a:lnSpc>
              <a:spcBef>
                <a:spcPts val="500"/>
              </a:spcBef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Reason #2: Mobile Responsiveness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lnSpc>
                <a:spcPct val="100000"/>
              </a:lnSpc>
              <a:spcBef>
                <a:spcPts val="5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One of the most compelling reasons to use Bootstrap is the default </a:t>
            </a:r>
            <a:r>
              <a:rPr b="1" u="sng"/>
              <a:t>mobile-responsive </a:t>
            </a:r>
            <a:r>
              <a:t>quality it provides.</a:t>
            </a:r>
          </a:p>
          <a:p>
            <a:pPr marL="457200" indent="-457200" defTabSz="685800">
              <a:lnSpc>
                <a:spcPct val="100000"/>
              </a:lnSpc>
              <a:spcBef>
                <a:spcPts val="5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lnSpc>
                <a:spcPct val="100000"/>
              </a:lnSpc>
              <a:spcBef>
                <a:spcPts val="5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This means that your website will look “good” automatically when viewed on screens ranging from monitors to tablets to phones. </a:t>
            </a:r>
          </a:p>
        </p:txBody>
      </p:sp>
      <p:pic>
        <p:nvPicPr>
          <p:cNvPr id="362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301715" y="8378436"/>
            <a:ext cx="18096790" cy="4208557"/>
          </a:xfrm>
          <a:prstGeom prst="rect">
            <a:avLst/>
          </a:prstGeom>
        </p:spPr>
      </p:pic>
      <p:sp>
        <p:nvSpPr>
          <p:cNvPr id="363" name="Why Bootstrap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Bootstrap?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Why Bootstrap? (Analogy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pc="-127" sz="6375"/>
            </a:lvl1pPr>
          </a:lstStyle>
          <a:p>
            <a:pPr/>
            <a:r>
              <a:t>Why Bootstrap? (Analogy)</a:t>
            </a:r>
          </a:p>
        </p:txBody>
      </p:sp>
      <p:sp>
        <p:nvSpPr>
          <p:cNvPr id="366" name="Content Placeholder 2"/>
          <p:cNvSpPr txBox="1"/>
          <p:nvPr/>
        </p:nvSpPr>
        <p:spPr>
          <a:xfrm>
            <a:off x="885382" y="3130549"/>
            <a:ext cx="5762735" cy="5287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spcBef>
                <a:spcPts val="700"/>
              </a:spcBef>
              <a:defRPr b="1" sz="36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l" defTabSz="685800">
              <a:spcBef>
                <a:spcPts val="400"/>
              </a:spcBef>
              <a:buSzPct val="100000"/>
              <a:buFont typeface="Arial"/>
              <a:buChar char="•"/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l" defTabSz="685800">
              <a:spcBef>
                <a:spcPts val="500"/>
              </a:spcBef>
              <a:buSzPct val="100000"/>
              <a:buFont typeface="Arial"/>
              <a:buChar char="•"/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algn="l" defTabSz="685800">
              <a:spcBef>
                <a:spcPts val="500"/>
              </a:spcBef>
              <a:buSzPct val="100000"/>
              <a:buFont typeface="Arial"/>
              <a:buChar char="•"/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367" name="Content Placeholder 2"/>
          <p:cNvSpPr txBox="1"/>
          <p:nvPr/>
        </p:nvSpPr>
        <p:spPr>
          <a:xfrm>
            <a:off x="7514339" y="3130550"/>
            <a:ext cx="7797360" cy="516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spcBef>
                <a:spcPts val="700"/>
              </a:spcBef>
              <a:defRPr b="1" sz="36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</a:p>
          <a:p>
            <a:pPr marL="342900" indent="-342900" algn="l" defTabSz="914400">
              <a:spcBef>
                <a:spcPts val="400"/>
              </a:spcBef>
              <a:buSzPct val="100000"/>
              <a:buFont typeface="Arial"/>
              <a:buChar char="•"/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</a:p>
          <a:p>
            <a:pPr marL="342900" indent="-342900" algn="l" defTabSz="914400">
              <a:spcBef>
                <a:spcPts val="700"/>
              </a:spcBef>
              <a:buSzPct val="100000"/>
              <a:buFont typeface="Arial"/>
              <a:buChar char="•"/>
              <a:defRPr b="1" sz="36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algn="l" defTabSz="914400">
              <a:spcBef>
                <a:spcPts val="400"/>
              </a:spcBef>
              <a:buSzPct val="100000"/>
              <a:buFont typeface="Arial"/>
              <a:buChar char="•"/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   </a:t>
            </a:r>
            <a:r>
              <a:rPr b="1" u="sng"/>
              <a:t> </a:t>
            </a:r>
          </a:p>
        </p:txBody>
      </p:sp>
      <p:sp>
        <p:nvSpPr>
          <p:cNvPr id="368" name="Content Placeholder 2"/>
          <p:cNvSpPr txBox="1"/>
          <p:nvPr/>
        </p:nvSpPr>
        <p:spPr>
          <a:xfrm>
            <a:off x="15490273" y="3130550"/>
            <a:ext cx="8227492" cy="6403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1" indent="400050" defTabSz="914400">
              <a:spcBef>
                <a:spcPts val="600"/>
              </a:spcBef>
              <a:defRPr b="1" sz="36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HTML / CSS &amp; Bootstrap </a:t>
            </a:r>
          </a:p>
          <a:p>
            <a:pPr marL="342900" indent="-342900" algn="l" defTabSz="914400">
              <a:spcBef>
                <a:spcPts val="400"/>
              </a:spcBef>
              <a:buSzPct val="100000"/>
              <a:buFont typeface="Arial"/>
              <a:buChar char="•"/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 with a </a:t>
            </a:r>
            <a:r>
              <a:rPr b="1" u="sng"/>
              <a:t>prebuilt template.</a:t>
            </a:r>
          </a:p>
          <a:p>
            <a:pPr marL="342900" indent="-342900" algn="l" defTabSz="914400">
              <a:spcBef>
                <a:spcPts val="700"/>
              </a:spcBef>
              <a:buSzPct val="100000"/>
              <a:buFont typeface="Arial"/>
              <a:buChar char="•"/>
              <a:defRPr b="1" sz="36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algn="l" defTabSz="914400">
              <a:spcBef>
                <a:spcPts val="400"/>
              </a:spcBef>
              <a:buSzPct val="100000"/>
              <a:buFont typeface="Arial"/>
              <a:buChar char="•"/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You can still customize, but now have a pre-built style and aesthetic look.</a:t>
            </a:r>
          </a:p>
        </p:txBody>
      </p:sp>
      <p:pic>
        <p:nvPicPr>
          <p:cNvPr id="369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810934" y="8931862"/>
            <a:ext cx="2761233" cy="2761234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370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/>
        </p:nvPicPr>
        <p:blipFill>
          <a:blip r:embed="rId3">
            <a:extLst/>
          </a:blip>
          <a:srcRect l="0" t="1896" r="0" b="1896"/>
          <a:stretch>
            <a:fillRect/>
          </a:stretch>
        </p:blipFill>
        <p:spPr>
          <a:xfrm>
            <a:off x="9508696" y="9008261"/>
            <a:ext cx="2761383" cy="2608317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371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/>
        </p:nvPicPr>
        <p:blipFill>
          <a:blip r:embed="rId3">
            <a:extLst/>
          </a:blip>
          <a:srcRect l="0" t="1896" r="0" b="1896"/>
          <a:stretch>
            <a:fillRect/>
          </a:stretch>
        </p:blipFill>
        <p:spPr>
          <a:xfrm>
            <a:off x="16848766" y="9008261"/>
            <a:ext cx="2761383" cy="2608317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372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14859" y="9008261"/>
            <a:ext cx="2015474" cy="2608263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sp>
        <p:nvSpPr>
          <p:cNvPr id="375" name="Activity: Hands-On Bootstrap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Hands-On Bootstrap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15 min.</a:t>
            </a:r>
          </a:p>
        </p:txBody>
      </p:sp>
      <p:sp>
        <p:nvSpPr>
          <p:cNvPr id="376" name="Assignment: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</a:t>
            </a:r>
          </a:p>
        </p:txBody>
      </p:sp>
      <p:sp>
        <p:nvSpPr>
          <p:cNvPr id="377" name="Navigate to the Twitter Bootstrap website.…"/>
          <p:cNvSpPr txBox="1"/>
          <p:nvPr>
            <p:ph type="body" idx="25"/>
          </p:nvPr>
        </p:nvSpPr>
        <p:spPr>
          <a:xfrm>
            <a:off x="1364568" y="4258856"/>
            <a:ext cx="21971001" cy="4052353"/>
          </a:xfrm>
          <a:prstGeom prst="rect">
            <a:avLst/>
          </a:prstGeom>
        </p:spPr>
        <p:txBody>
          <a:bodyPr/>
          <a:lstStyle/>
          <a:p>
            <a:pPr marL="457200" indent="-457200" defTabSz="914400">
              <a:lnSpc>
                <a:spcPct val="100000"/>
              </a:lnSpc>
              <a:spcBef>
                <a:spcPts val="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Navigate to the Twitter Bootstrap website.</a:t>
            </a:r>
          </a:p>
          <a:p>
            <a:pPr marL="457200" indent="-457200" defTabSz="914400">
              <a:lnSpc>
                <a:spcPct val="100000"/>
              </a:lnSpc>
              <a:spcBef>
                <a:spcPts val="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914400">
              <a:lnSpc>
                <a:spcPct val="100000"/>
              </a:lnSpc>
              <a:spcBef>
                <a:spcPts val="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Then copy the link to the Bootstrap CSS file into the HTML file</a:t>
            </a:r>
          </a:p>
          <a:p>
            <a:pPr marL="457200" indent="-457200" defTabSz="914400">
              <a:lnSpc>
                <a:spcPct val="100000"/>
              </a:lnSpc>
              <a:spcBef>
                <a:spcPts val="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914400">
              <a:lnSpc>
                <a:spcPct val="100000"/>
              </a:lnSpc>
              <a:spcBef>
                <a:spcPts val="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Look through the Bootstrap CSS or Components list and incorporate the necessary HTML, and Bootstrap classes and components to replicate the image below.</a:t>
            </a:r>
          </a:p>
        </p:txBody>
      </p:sp>
      <p:pic>
        <p:nvPicPr>
          <p:cNvPr id="378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246342" y="8071785"/>
            <a:ext cx="9891508" cy="5143584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Bootstrap lets you organize content based on the “number of columns” a div spans – out of a total 12 columns.…"/>
          <p:cNvSpPr txBox="1"/>
          <p:nvPr>
            <p:ph type="body" sz="quarter" idx="1"/>
          </p:nvPr>
        </p:nvSpPr>
        <p:spPr>
          <a:xfrm>
            <a:off x="1206500" y="3268790"/>
            <a:ext cx="6791658" cy="6095607"/>
          </a:xfrm>
          <a:prstGeom prst="rect">
            <a:avLst/>
          </a:prstGeom>
        </p:spPr>
        <p:txBody>
          <a:bodyPr/>
          <a:lstStyle/>
          <a:p>
            <a:pPr marL="0" indent="0" defTabSz="685800">
              <a:spcBef>
                <a:spcPts val="500"/>
              </a:spcBef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Bootstrap lets you organize content based on the “number of columns” a div spans – out of a total 12 columns. </a:t>
            </a:r>
          </a:p>
          <a:p>
            <a:pPr marL="0" indent="0" defTabSz="685800">
              <a:spcBef>
                <a:spcPts val="500"/>
              </a:spcBef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685800">
              <a:spcBef>
                <a:spcPts val="500"/>
              </a:spcBef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Example:</a:t>
            </a:r>
          </a:p>
          <a:p>
            <a:pPr marL="0" indent="0" defTabSz="685800">
              <a:spcBef>
                <a:spcPts val="500"/>
              </a:spcBef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&lt;div class="col-md-12"&gt;</a:t>
            </a:r>
          </a:p>
          <a:p>
            <a:pPr marL="0" indent="0" defTabSz="685800">
              <a:spcBef>
                <a:spcPts val="500"/>
              </a:spcBef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(Spans full width)</a:t>
            </a:r>
          </a:p>
          <a:p>
            <a:pPr marL="0" indent="0" defTabSz="685800">
              <a:spcBef>
                <a:spcPts val="500"/>
              </a:spcBef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685800">
              <a:spcBef>
                <a:spcPts val="500"/>
              </a:spcBef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&lt;div class="col-md-4"&gt;</a:t>
            </a:r>
          </a:p>
          <a:p>
            <a:pPr marL="0" indent="0" defTabSz="685800">
              <a:spcBef>
                <a:spcPts val="500"/>
              </a:spcBef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(Spans 1/3 of full width)</a:t>
            </a:r>
          </a:p>
        </p:txBody>
      </p:sp>
      <p:pic>
        <p:nvPicPr>
          <p:cNvPr id="381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042975" y="4108714"/>
            <a:ext cx="9205609" cy="8428886"/>
          </a:xfrm>
          <a:prstGeom prst="rect">
            <a:avLst/>
          </a:prstGeom>
        </p:spPr>
      </p:pic>
      <p:sp>
        <p:nvSpPr>
          <p:cNvPr id="382" name="Bootstrap Gr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Bootstrap Grid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229337" y="3721879"/>
            <a:ext cx="14241563" cy="9202424"/>
          </a:xfrm>
          <a:prstGeom prst="rect">
            <a:avLst/>
          </a:prstGeom>
        </p:spPr>
      </p:pic>
      <p:sp>
        <p:nvSpPr>
          <p:cNvPr id="385" name="Defining Colum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Defining Columns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Demo"/>
          <p:cNvSpPr txBox="1"/>
          <p:nvPr>
            <p:ph type="body" sz="quarter" idx="1"/>
          </p:nvPr>
        </p:nvSpPr>
        <p:spPr>
          <a:xfrm>
            <a:off x="1206500" y="5949114"/>
            <a:ext cx="21971000" cy="2846043"/>
          </a:xfrm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sp>
        <p:nvSpPr>
          <p:cNvPr id="390" name="Activity: Bootstrap Grid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Bootstrap Grid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15 min.</a:t>
            </a:r>
          </a:p>
        </p:txBody>
      </p:sp>
      <p:sp>
        <p:nvSpPr>
          <p:cNvPr id="391" name="Assignment: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</a:t>
            </a:r>
          </a:p>
        </p:txBody>
      </p:sp>
      <p:sp>
        <p:nvSpPr>
          <p:cNvPr id="392" name="Navigate to the Twitter Bootstrap website.…"/>
          <p:cNvSpPr txBox="1"/>
          <p:nvPr>
            <p:ph type="body" idx="25"/>
          </p:nvPr>
        </p:nvSpPr>
        <p:spPr>
          <a:xfrm>
            <a:off x="1364568" y="4269208"/>
            <a:ext cx="21971001" cy="3666829"/>
          </a:xfrm>
          <a:prstGeom prst="rect">
            <a:avLst/>
          </a:prstGeom>
        </p:spPr>
        <p:txBody>
          <a:bodyPr/>
          <a:lstStyle/>
          <a:p>
            <a:pPr marL="457200" indent="-457200"/>
            <a:r>
              <a:t>Navigate to the Twitter Bootstrap website.</a:t>
            </a:r>
          </a:p>
          <a:p>
            <a:pPr marL="457200" indent="-457200"/>
            <a:r>
              <a:t>Then copy the link to the Bootstrap CSS file into the HTML file</a:t>
            </a:r>
          </a:p>
          <a:p>
            <a:pPr marL="457200" indent="-457200"/>
            <a:r>
              <a:t>Look through the Bootstrap CSS or and implement the necessary HTML, and Bootstrap classes to replicate the image below.</a:t>
            </a:r>
          </a:p>
        </p:txBody>
      </p:sp>
      <p:pic>
        <p:nvPicPr>
          <p:cNvPr id="393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33131" y="7395982"/>
            <a:ext cx="12411234" cy="5873282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Facebook is a perfect example of a website where the “grid-layout” is obvious.…"/>
          <p:cNvSpPr txBox="1"/>
          <p:nvPr>
            <p:ph type="body" sz="half" idx="1"/>
          </p:nvPr>
        </p:nvSpPr>
        <p:spPr>
          <a:xfrm>
            <a:off x="1206500" y="3268790"/>
            <a:ext cx="9779000" cy="7662134"/>
          </a:xfrm>
          <a:prstGeom prst="rect">
            <a:avLst/>
          </a:prstGeom>
        </p:spPr>
        <p:txBody>
          <a:bodyPr/>
          <a:lstStyle/>
          <a:p>
            <a:pPr marL="457200" indent="-457200" defTabSz="685800">
              <a:lnSpc>
                <a:spcPct val="100000"/>
              </a:lnSpc>
              <a:spcBef>
                <a:spcPts val="5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Facebook is a perfect example of a website where the “grid-layout” is obvious. </a:t>
            </a:r>
          </a:p>
          <a:p>
            <a:pPr marL="457200" indent="-457200" defTabSz="685800">
              <a:lnSpc>
                <a:spcPct val="100000"/>
              </a:lnSpc>
              <a:spcBef>
                <a:spcPts val="5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lnSpc>
                <a:spcPct val="100000"/>
              </a:lnSpc>
              <a:spcBef>
                <a:spcPts val="5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Grids make it easy to have content (text, images, and regions) align aesthetically.</a:t>
            </a:r>
          </a:p>
        </p:txBody>
      </p:sp>
      <p:pic>
        <p:nvPicPr>
          <p:cNvPr id="180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93" t="193" r="193" b="23653"/>
          <a:stretch>
            <a:fillRect/>
          </a:stretch>
        </p:blipFill>
        <p:spPr>
          <a:xfrm>
            <a:off x="11985058" y="3834263"/>
            <a:ext cx="11667835" cy="8193009"/>
          </a:xfrm>
          <a:prstGeom prst="rect">
            <a:avLst/>
          </a:prstGeom>
        </p:spPr>
      </p:pic>
      <p:sp>
        <p:nvSpPr>
          <p:cNvPr id="181" name="Facebook’s Gr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Facebook’s Grid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sp>
        <p:nvSpPr>
          <p:cNvPr id="396" name="Activity: Scratch Bootstrap Layout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Scratch Bootstrap Layout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35 min.</a:t>
            </a:r>
          </a:p>
        </p:txBody>
      </p:sp>
      <p:sp>
        <p:nvSpPr>
          <p:cNvPr id="397" name="Assignment: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</a:t>
            </a:r>
          </a:p>
        </p:txBody>
      </p:sp>
      <p:sp>
        <p:nvSpPr>
          <p:cNvPr id="398" name="Create an HTML file and link to the Bootstrap CSS CDN.…"/>
          <p:cNvSpPr txBox="1"/>
          <p:nvPr>
            <p:ph type="body" idx="25"/>
          </p:nvPr>
        </p:nvSpPr>
        <p:spPr>
          <a:xfrm>
            <a:off x="1364568" y="4269208"/>
            <a:ext cx="21971001" cy="3666829"/>
          </a:xfrm>
          <a:prstGeom prst="rect">
            <a:avLst/>
          </a:prstGeom>
        </p:spPr>
        <p:txBody>
          <a:bodyPr/>
          <a:lstStyle/>
          <a:p>
            <a:pPr marL="457200" indent="-457200"/>
            <a:r>
              <a:t>Create an HTML file and link to the Bootstrap CSS CDN.</a:t>
            </a:r>
          </a:p>
          <a:p>
            <a:pPr marL="457200" indent="-457200"/>
            <a:r>
              <a:t>Look through the Bootstrap CSS or and implement the necessary HTML, and Bootstrap classes/components to replicate the image below.</a:t>
            </a:r>
          </a:p>
        </p:txBody>
      </p:sp>
      <p:pic>
        <p:nvPicPr>
          <p:cNvPr id="399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38235" y="6510384"/>
            <a:ext cx="11195130" cy="6526834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0870" t="0" r="10870" b="0"/>
          <a:stretch>
            <a:fillRect/>
          </a:stretch>
        </p:blipFill>
        <p:spPr>
          <a:xfrm>
            <a:off x="5469731" y="3594979"/>
            <a:ext cx="13444408" cy="9456084"/>
          </a:xfrm>
          <a:prstGeom prst="rect">
            <a:avLst/>
          </a:prstGeom>
        </p:spPr>
      </p:pic>
      <p:sp>
        <p:nvSpPr>
          <p:cNvPr id="184" name="A More Complex Grid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99437">
              <a:defRPr spc="-139" sz="6969"/>
            </a:lvl1pPr>
          </a:lstStyle>
          <a:p>
            <a:pPr/>
            <a:r>
              <a:t>A More Complex Grid…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ows and Column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Rows and Columns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231110" y="3591459"/>
            <a:ext cx="9921679" cy="9463450"/>
          </a:xfrm>
          <a:prstGeom prst="rect">
            <a:avLst/>
          </a:prstGeom>
        </p:spPr>
      </p:pic>
      <p:sp>
        <p:nvSpPr>
          <p:cNvPr id="189" name="Web Design Fundamentally = Wireframes"/>
          <p:cNvSpPr txBox="1"/>
          <p:nvPr>
            <p:ph type="title"/>
          </p:nvPr>
        </p:nvSpPr>
        <p:spPr>
          <a:xfrm>
            <a:off x="1206500" y="1079500"/>
            <a:ext cx="14810089" cy="1435100"/>
          </a:xfrm>
          <a:prstGeom prst="rect">
            <a:avLst/>
          </a:prstGeom>
        </p:spPr>
        <p:txBody>
          <a:bodyPr/>
          <a:lstStyle>
            <a:lvl1pPr defTabSz="1755604">
              <a:defRPr spc="-122" sz="6120"/>
            </a:lvl1pPr>
          </a:lstStyle>
          <a:p>
            <a:pPr/>
            <a:r>
              <a:t>Web Design Fundamentally = Wireframes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48" r="0" b="148"/>
          <a:stretch>
            <a:fillRect/>
          </a:stretch>
        </p:blipFill>
        <p:spPr>
          <a:xfrm>
            <a:off x="7179072" y="3504075"/>
            <a:ext cx="10043184" cy="9550834"/>
          </a:xfrm>
          <a:prstGeom prst="rect">
            <a:avLst/>
          </a:prstGeom>
        </p:spPr>
      </p:pic>
      <p:sp>
        <p:nvSpPr>
          <p:cNvPr id="192" name="Web Design Fundamentally = Wireframes"/>
          <p:cNvSpPr txBox="1"/>
          <p:nvPr>
            <p:ph type="title"/>
          </p:nvPr>
        </p:nvSpPr>
        <p:spPr>
          <a:xfrm>
            <a:off x="1206500" y="1079500"/>
            <a:ext cx="14810089" cy="1435100"/>
          </a:xfrm>
          <a:prstGeom prst="rect">
            <a:avLst/>
          </a:prstGeom>
        </p:spPr>
        <p:txBody>
          <a:bodyPr/>
          <a:lstStyle>
            <a:lvl1pPr defTabSz="1755604">
              <a:defRPr spc="-122" sz="6120"/>
            </a:lvl1pPr>
          </a:lstStyle>
          <a:p>
            <a:pPr/>
            <a:r>
              <a:t>Web Design Fundamentally = Wireframes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48" r="0" b="148"/>
          <a:stretch>
            <a:fillRect/>
          </a:stretch>
        </p:blipFill>
        <p:spPr>
          <a:xfrm>
            <a:off x="7179071" y="3504075"/>
            <a:ext cx="10043184" cy="9550834"/>
          </a:xfrm>
          <a:prstGeom prst="rect">
            <a:avLst/>
          </a:prstGeom>
        </p:spPr>
      </p:pic>
      <p:sp>
        <p:nvSpPr>
          <p:cNvPr id="195" name="Web Design Fundamentally = Wireframes"/>
          <p:cNvSpPr txBox="1"/>
          <p:nvPr>
            <p:ph type="title"/>
          </p:nvPr>
        </p:nvSpPr>
        <p:spPr>
          <a:xfrm>
            <a:off x="1206500" y="1079500"/>
            <a:ext cx="14810089" cy="1435100"/>
          </a:xfrm>
          <a:prstGeom prst="rect">
            <a:avLst/>
          </a:prstGeom>
        </p:spPr>
        <p:txBody>
          <a:bodyPr/>
          <a:lstStyle>
            <a:lvl1pPr defTabSz="1755604">
              <a:defRPr spc="-122" sz="6120"/>
            </a:lvl1pPr>
          </a:lstStyle>
          <a:p>
            <a:pPr/>
            <a:r>
              <a:t>Web Design Fundamentally = Wireframes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